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946" y="31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1D941B-800C-46E4-83CA-AC1F16D40BB9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4E48EF-3806-4F71-9E39-6B4000D281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0452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F3F44A8-B8FD-44FF-B381-1109BE7EB9A5}" type="datetime1">
              <a:rPr lang="ru-RU" smtClean="0"/>
              <a:t>04.11.2024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CA61D1D-BBE6-482A-A164-B668691C12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3534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6C084-6846-4C54-BB43-9164BE5E3954}" type="datetime1">
              <a:rPr lang="ru-RU" smtClean="0"/>
              <a:t>04.11.2024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61D1D-BBE6-482A-A164-B668691C12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7481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31000-F13B-40D7-9E0E-68F8FEF5935F}" type="datetime1">
              <a:rPr lang="ru-RU" smtClean="0"/>
              <a:t>04.11.2024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61D1D-BBE6-482A-A164-B668691C12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2065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8E22-269B-4C1A-9431-C42D352F4B92}" type="datetime1">
              <a:rPr lang="ru-RU" smtClean="0"/>
              <a:t>04.11.2024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61D1D-BBE6-482A-A164-B668691C12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06569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4D06B-9561-4C43-BB1D-2E3E6CB0C6BC}" type="datetime1">
              <a:rPr lang="ru-RU" smtClean="0"/>
              <a:t>04.11.2024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61D1D-BBE6-482A-A164-B668691C12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16943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97C7C-4F1A-456A-A657-BE5AED3C653D}" type="datetime1">
              <a:rPr lang="ru-RU" smtClean="0"/>
              <a:t>04.11.2024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61D1D-BBE6-482A-A164-B668691C12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5919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C9B1-6FBB-437A-806C-A740330D029F}" type="datetime1">
              <a:rPr lang="ru-RU" smtClean="0"/>
              <a:t>04.11.2024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61D1D-BBE6-482A-A164-B668691C12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99216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C5657A-7D06-4B30-9F7D-5D3389B114B0}" type="datetime1">
              <a:rPr lang="ru-RU" smtClean="0"/>
              <a:t>04.11.2024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61D1D-BBE6-482A-A164-B668691C12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10124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4B9E178E-7E83-431A-BA04-623C73DF32FF}" type="datetime1">
              <a:rPr lang="ru-RU" smtClean="0"/>
              <a:t>04.11.2024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61D1D-BBE6-482A-A164-B668691C12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662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8CB8C-120E-498F-B830-8DB2100E530F}" type="datetime1">
              <a:rPr lang="ru-RU" smtClean="0"/>
              <a:t>04.11.2024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61D1D-BBE6-482A-A164-B668691C12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1053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48525-47C3-4198-B612-212B9FCCA212}" type="datetime1">
              <a:rPr lang="ru-RU" smtClean="0"/>
              <a:t>04.11.2024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61D1D-BBE6-482A-A164-B668691C12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8755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E9056-5CDD-4B60-8702-B047B246302E}" type="datetime1">
              <a:rPr lang="ru-RU" smtClean="0"/>
              <a:t>04.11.2024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61D1D-BBE6-482A-A164-B668691C12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2739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99EC9-7637-4561-AA43-3894958A6F21}" type="datetime1">
              <a:rPr lang="ru-RU" smtClean="0"/>
              <a:t>04.11.2024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61D1D-BBE6-482A-A164-B668691C12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1373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1D996-C0A6-4202-8518-35FF028FDEAD}" type="datetime1">
              <a:rPr lang="ru-RU" smtClean="0"/>
              <a:t>04.11.2024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61D1D-BBE6-482A-A164-B668691C12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1354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518E0-FFFD-4216-BEF2-A8D41FC08493}" type="datetime1">
              <a:rPr lang="ru-RU" smtClean="0"/>
              <a:t>04.11.2024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61D1D-BBE6-482A-A164-B668691C12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5473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1C879-60FC-45DB-B3D5-A97B38E6D441}" type="datetime1">
              <a:rPr lang="ru-RU" smtClean="0"/>
              <a:t>04.11.2024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61D1D-BBE6-482A-A164-B668691C12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7640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1E82D-F5AD-4DCA-B824-497E98F2D607}" type="datetime1">
              <a:rPr lang="ru-RU" smtClean="0"/>
              <a:t>04.11.2024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61D1D-BBE6-482A-A164-B668691C12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4218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D7126AE8-E295-42EA-A476-FBA84C1294DC}" type="datetime1">
              <a:rPr lang="ru-RU" smtClean="0"/>
              <a:t>04.11.2024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A61D1D-BBE6-482A-A164-B668691C12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1701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B7D122-2688-4E63-8E2A-8F55460380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9291" y="1719015"/>
            <a:ext cx="8825658" cy="1709985"/>
          </a:xfrm>
        </p:spPr>
        <p:txBody>
          <a:bodyPr/>
          <a:lstStyle/>
          <a:p>
            <a:r>
              <a:rPr lang="ru-RU" dirty="0"/>
              <a:t>Блок схема. </a:t>
            </a:r>
            <a:br>
              <a:rPr lang="ru-RU" dirty="0"/>
            </a:br>
            <a:r>
              <a:rPr lang="ru-RU" dirty="0"/>
              <a:t>Линейный алгоритм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291BC14-07A5-4A99-817F-CBFDED9ED4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85853" y="5727471"/>
            <a:ext cx="7420293" cy="598515"/>
          </a:xfrm>
        </p:spPr>
        <p:txBody>
          <a:bodyPr>
            <a:normAutofit/>
          </a:bodyPr>
          <a:lstStyle/>
          <a:p>
            <a:r>
              <a:rPr lang="ru-RU" sz="2400" cap="none" dirty="0"/>
              <a:t>	Севостьянов Александр Олегович 2024 год</a:t>
            </a:r>
          </a:p>
        </p:txBody>
      </p:sp>
    </p:spTree>
    <p:extLst>
      <p:ext uri="{BB962C8B-B14F-4D97-AF65-F5344CB8AC3E}">
        <p14:creationId xmlns:p14="http://schemas.microsoft.com/office/powerpoint/2010/main" val="2338294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556B4D-7E4A-42E0-B0FA-5FAA09690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Линейный алгоритм. Определение.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EF07E6-D814-4297-9604-A00FB0A431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10064031" cy="34163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ru-RU" sz="2800" dirty="0"/>
              <a:t>Алгоритм называется линейным, если все его указания (команды) выполняются в порядке их следования в алгоритме независимо от исходных и промежуточных данных. При исполнении линейного алгоритма все его указания всегда задействованы.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3B91C2F-5E89-497A-81F2-79B47D32A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61D1D-BBE6-482A-A164-B668691C12B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1974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7416BD-8322-47E6-849F-0C853AAE6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Блок схема. Основные фигуры</a:t>
            </a:r>
          </a:p>
        </p:txBody>
      </p:sp>
      <p:sp>
        <p:nvSpPr>
          <p:cNvPr id="15" name="Текст 14">
            <a:extLst>
              <a:ext uri="{FF2B5EF4-FFF2-40B4-BE49-F238E27FC236}">
                <a16:creationId xmlns:a16="http://schemas.microsoft.com/office/drawing/2014/main" id="{E8FB6ADF-FD69-4FE3-B572-B43CE3C58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773" y="2565400"/>
            <a:ext cx="2426516" cy="576262"/>
          </a:xfrm>
        </p:spPr>
        <p:txBody>
          <a:bodyPr/>
          <a:lstStyle/>
          <a:p>
            <a:r>
              <a:rPr lang="ru-RU" dirty="0"/>
              <a:t>Фигура:</a:t>
            </a:r>
          </a:p>
        </p:txBody>
      </p:sp>
      <p:sp>
        <p:nvSpPr>
          <p:cNvPr id="17" name="Текст 16">
            <a:extLst>
              <a:ext uri="{FF2B5EF4-FFF2-40B4-BE49-F238E27FC236}">
                <a16:creationId xmlns:a16="http://schemas.microsoft.com/office/drawing/2014/main" id="{E0D8A782-769A-4FEA-8372-D9EB61749E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23911" y="2603500"/>
            <a:ext cx="4825159" cy="576262"/>
          </a:xfrm>
        </p:spPr>
        <p:txBody>
          <a:bodyPr/>
          <a:lstStyle/>
          <a:p>
            <a:r>
              <a:rPr lang="ru-RU" dirty="0"/>
              <a:t>Обозначение:</a:t>
            </a:r>
          </a:p>
        </p:txBody>
      </p:sp>
      <p:sp>
        <p:nvSpPr>
          <p:cNvPr id="18" name="Объект 17">
            <a:extLst>
              <a:ext uri="{FF2B5EF4-FFF2-40B4-BE49-F238E27FC236}">
                <a16:creationId xmlns:a16="http://schemas.microsoft.com/office/drawing/2014/main" id="{5DE1906F-FA4C-4265-87F6-75B4AE2BB9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23910" y="3220716"/>
            <a:ext cx="4825159" cy="3637284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ru-RU" sz="2800" dirty="0"/>
              <a:t>Начало</a:t>
            </a:r>
            <a:r>
              <a:rPr lang="en-US" sz="2800" dirty="0"/>
              <a:t>/</a:t>
            </a:r>
            <a:r>
              <a:rPr lang="ru-RU" sz="2800" dirty="0"/>
              <a:t>Конец</a:t>
            </a:r>
          </a:p>
          <a:p>
            <a:pPr>
              <a:lnSpc>
                <a:spcPct val="150000"/>
              </a:lnSpc>
            </a:pPr>
            <a:endParaRPr lang="ru-RU" sz="2800" dirty="0"/>
          </a:p>
          <a:p>
            <a:pPr>
              <a:lnSpc>
                <a:spcPct val="150000"/>
              </a:lnSpc>
            </a:pPr>
            <a:r>
              <a:rPr lang="ru-RU" sz="2800" dirty="0"/>
              <a:t>Действие</a:t>
            </a:r>
            <a:r>
              <a:rPr lang="en-US" sz="2800" dirty="0"/>
              <a:t>[</a:t>
            </a:r>
            <a:r>
              <a:rPr lang="ru-RU" sz="2800" dirty="0"/>
              <a:t>Обработка</a:t>
            </a:r>
            <a:r>
              <a:rPr lang="en-US" sz="2800" dirty="0"/>
              <a:t>]</a:t>
            </a:r>
            <a:endParaRPr lang="ru-RU" sz="2800" dirty="0"/>
          </a:p>
          <a:p>
            <a:pPr>
              <a:lnSpc>
                <a:spcPct val="150000"/>
              </a:lnSpc>
            </a:pPr>
            <a:endParaRPr lang="ru-RU" sz="2800" dirty="0"/>
          </a:p>
          <a:p>
            <a:pPr>
              <a:lnSpc>
                <a:spcPct val="150000"/>
              </a:lnSpc>
            </a:pPr>
            <a:r>
              <a:rPr lang="ru-RU" sz="2800" dirty="0"/>
              <a:t>Ввод</a:t>
            </a:r>
            <a:r>
              <a:rPr lang="en-US" sz="2800" dirty="0"/>
              <a:t>/</a:t>
            </a:r>
            <a:r>
              <a:rPr lang="ru-RU" sz="2800" dirty="0"/>
              <a:t>Вывод</a:t>
            </a:r>
          </a:p>
          <a:p>
            <a:pPr>
              <a:lnSpc>
                <a:spcPct val="150000"/>
              </a:lnSpc>
            </a:pPr>
            <a:endParaRPr lang="ru-RU" sz="28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14069CE-32D5-44F9-826C-042121F28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61D1D-BBE6-482A-A164-B668691C12B8}" type="slidenum">
              <a:rPr lang="ru-RU" smtClean="0"/>
              <a:t>3</a:t>
            </a:fld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E96759FD-92A2-4238-93B0-A7C54B94ED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6151" y="3141662"/>
            <a:ext cx="2426516" cy="116930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47EAFFB9-F4FA-4779-9F9E-5E14C64194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6151" y="4302574"/>
            <a:ext cx="2431861" cy="1169299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B10C0A83-54BA-46D8-8DC7-30A161E190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63751" y="5471873"/>
            <a:ext cx="2426516" cy="1322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143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>
            <a:extLst>
              <a:ext uri="{FF2B5EF4-FFF2-40B4-BE49-F238E27FC236}">
                <a16:creationId xmlns:a16="http://schemas.microsoft.com/office/drawing/2014/main" id="{38CECEEC-E81B-41C2-891F-84E78114E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Арифметические операции</a:t>
            </a:r>
          </a:p>
        </p:txBody>
      </p:sp>
      <p:sp>
        <p:nvSpPr>
          <p:cNvPr id="9" name="Объект 8">
            <a:extLst>
              <a:ext uri="{FF2B5EF4-FFF2-40B4-BE49-F238E27FC236}">
                <a16:creationId xmlns:a16="http://schemas.microsoft.com/office/drawing/2014/main" id="{E50E78D1-7627-46F6-BC30-5A8A8C1EEE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9767046" cy="3416300"/>
          </a:xfrm>
        </p:spPr>
        <p:txBody>
          <a:bodyPr>
            <a:normAutofit/>
          </a:bodyPr>
          <a:lstStyle/>
          <a:p>
            <a:r>
              <a:rPr lang="ru-RU" sz="2800" dirty="0"/>
              <a:t>Используемые арифметические операции: </a:t>
            </a:r>
          </a:p>
          <a:p>
            <a:pPr marL="0" indent="0">
              <a:buNone/>
            </a:pPr>
            <a:r>
              <a:rPr lang="ru-RU" sz="2800" dirty="0"/>
              <a:t>	+ </a:t>
            </a:r>
            <a:r>
              <a:rPr lang="en-US" sz="2800" dirty="0"/>
              <a:t>[</a:t>
            </a:r>
            <a:r>
              <a:rPr lang="ru-RU" sz="2800" dirty="0"/>
              <a:t>сложение</a:t>
            </a:r>
            <a:r>
              <a:rPr lang="en-US" sz="2800" dirty="0"/>
              <a:t>]</a:t>
            </a:r>
            <a:r>
              <a:rPr lang="ru-RU" sz="2800" dirty="0"/>
              <a:t> - </a:t>
            </a:r>
            <a:r>
              <a:rPr lang="en-US" sz="2800" dirty="0"/>
              <a:t>[</a:t>
            </a:r>
            <a:r>
              <a:rPr lang="ru-RU" sz="2800" dirty="0"/>
              <a:t>вычитание</a:t>
            </a:r>
            <a:r>
              <a:rPr lang="en-US" sz="2800" dirty="0"/>
              <a:t>]</a:t>
            </a:r>
            <a:r>
              <a:rPr lang="ru-RU" sz="2800" dirty="0"/>
              <a:t> * </a:t>
            </a:r>
            <a:r>
              <a:rPr lang="en-US" sz="2800" dirty="0"/>
              <a:t>[</a:t>
            </a:r>
            <a:r>
              <a:rPr lang="ru-RU" sz="2800" dirty="0"/>
              <a:t>умножение</a:t>
            </a:r>
            <a:r>
              <a:rPr lang="en-US" sz="2800" dirty="0"/>
              <a:t>]</a:t>
            </a:r>
            <a:r>
              <a:rPr lang="ru-RU" sz="2800" dirty="0"/>
              <a:t> </a:t>
            </a:r>
          </a:p>
          <a:p>
            <a:pPr marL="0" indent="0">
              <a:buNone/>
            </a:pPr>
            <a:r>
              <a:rPr lang="ru-RU" sz="2800" dirty="0"/>
              <a:t>	/ </a:t>
            </a:r>
            <a:r>
              <a:rPr lang="en-US" sz="2800" dirty="0"/>
              <a:t>[</a:t>
            </a:r>
            <a:r>
              <a:rPr lang="ru-RU" sz="2800" dirty="0"/>
              <a:t>деление</a:t>
            </a:r>
            <a:r>
              <a:rPr lang="en-US" sz="2800" dirty="0"/>
              <a:t>]</a:t>
            </a:r>
            <a:r>
              <a:rPr lang="ru-RU" sz="2800" dirty="0"/>
              <a:t> //</a:t>
            </a:r>
            <a:r>
              <a:rPr lang="en-US" sz="2800" dirty="0"/>
              <a:t> [</a:t>
            </a:r>
            <a:r>
              <a:rPr lang="ru-RU" sz="2800" dirty="0"/>
              <a:t>деление на цело</a:t>
            </a:r>
            <a:r>
              <a:rPr lang="en-US" sz="2800" dirty="0"/>
              <a:t>]</a:t>
            </a:r>
            <a:r>
              <a:rPr lang="ru-RU" sz="2800" dirty="0"/>
              <a:t> </a:t>
            </a:r>
          </a:p>
          <a:p>
            <a:pPr marL="0" indent="0">
              <a:buNone/>
            </a:pPr>
            <a:r>
              <a:rPr lang="ru-RU" sz="2800" dirty="0"/>
              <a:t>	%</a:t>
            </a:r>
            <a:r>
              <a:rPr lang="en-US" sz="2800" dirty="0"/>
              <a:t>[</a:t>
            </a:r>
            <a:r>
              <a:rPr lang="ru-RU" sz="2800" dirty="0"/>
              <a:t>остаток от деления</a:t>
            </a:r>
            <a:r>
              <a:rPr lang="en-US" sz="2800" dirty="0"/>
              <a:t>]</a:t>
            </a:r>
            <a:r>
              <a:rPr lang="ru-RU" sz="2800" dirty="0"/>
              <a:t> ** </a:t>
            </a:r>
            <a:r>
              <a:rPr lang="en-US" sz="2800" dirty="0"/>
              <a:t>[</a:t>
            </a:r>
            <a:r>
              <a:rPr lang="ru-RU" sz="2800" dirty="0"/>
              <a:t>возведение в степень</a:t>
            </a:r>
            <a:r>
              <a:rPr lang="en-US" sz="2800" dirty="0"/>
              <a:t>]</a:t>
            </a:r>
            <a:endParaRPr lang="ru-RU" sz="2800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2225BA8-EA4D-4E3A-A365-C304EB1EE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61D1D-BBE6-482A-A164-B668691C12B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3226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59182B-949D-4D3A-ADEE-C4ECA0387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Практика: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83909D-B524-493D-8D88-D490B0AB8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2456180"/>
          </a:xfrm>
        </p:spPr>
        <p:txBody>
          <a:bodyPr>
            <a:normAutofit/>
          </a:bodyPr>
          <a:lstStyle/>
          <a:p>
            <a:pPr algn="just"/>
            <a:r>
              <a:rPr lang="ru-RU" sz="2800" dirty="0"/>
              <a:t>1. В период распродажи магазин снижал цены дважды: в первый раз на 30%, во второй — на 20%. Сколько рублей стал стоить чайник после второго снижения цен, если до начала распродажи он стоил N рублей.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59C8C47-C3B0-4AEC-8021-12DBC706E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61D1D-BBE6-482A-A164-B668691C12B8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227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4305F9-E0B4-4CFF-AB9D-9B6E88B17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Решение: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0F151AB-1507-4AB1-99C4-26C2B42F4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720" y="2278380"/>
            <a:ext cx="8432800" cy="452162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ru-RU" sz="2800" dirty="0"/>
              <a:t>Начало</a:t>
            </a:r>
          </a:p>
          <a:p>
            <a:pPr algn="just">
              <a:lnSpc>
                <a:spcPct val="150000"/>
              </a:lnSpc>
            </a:pPr>
            <a:r>
              <a:rPr lang="ru-RU" sz="2800" dirty="0"/>
              <a:t>Вводим </a:t>
            </a:r>
            <a:r>
              <a:rPr lang="en-US" sz="2800" dirty="0"/>
              <a:t>N</a:t>
            </a:r>
            <a:endParaRPr lang="ru-RU" sz="2800" dirty="0"/>
          </a:p>
          <a:p>
            <a:pPr algn="just">
              <a:lnSpc>
                <a:spcPct val="150000"/>
              </a:lnSpc>
            </a:pPr>
            <a:r>
              <a:rPr lang="ru-RU" sz="2800" dirty="0"/>
              <a:t>Считаем стоимость после первой скидки</a:t>
            </a:r>
          </a:p>
          <a:p>
            <a:pPr algn="just">
              <a:lnSpc>
                <a:spcPct val="150000"/>
              </a:lnSpc>
            </a:pPr>
            <a:r>
              <a:rPr lang="ru-RU" sz="2800" dirty="0"/>
              <a:t>Считаем стоимость после второй скидки</a:t>
            </a:r>
          </a:p>
          <a:p>
            <a:pPr algn="just">
              <a:lnSpc>
                <a:spcPct val="150000"/>
              </a:lnSpc>
            </a:pPr>
            <a:r>
              <a:rPr lang="ru-RU" sz="2800" dirty="0"/>
              <a:t>Выводим </a:t>
            </a:r>
            <a:r>
              <a:rPr lang="en-US" sz="2800" dirty="0"/>
              <a:t>N</a:t>
            </a:r>
            <a:endParaRPr lang="ru-RU" sz="2800" dirty="0"/>
          </a:p>
          <a:p>
            <a:pPr algn="just">
              <a:lnSpc>
                <a:spcPct val="150000"/>
              </a:lnSpc>
            </a:pPr>
            <a:r>
              <a:rPr lang="ru-RU" sz="2800" dirty="0"/>
              <a:t>Конец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EA091D2-B201-4337-957E-BFDDAD92D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61D1D-BBE6-482A-A164-B668691C12B8}" type="slidenum">
              <a:rPr lang="ru-RU" smtClean="0"/>
              <a:t>6</a:t>
            </a:fld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8CCE82C-6477-4EC5-9871-513EB0BF95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80958" y="2336377"/>
            <a:ext cx="1730322" cy="4521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805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EAE673-FEF8-41B7-A968-1D1ECAD1F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Практика: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D0A9775-D68E-4090-9D02-7E0E2F974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/>
              <a:t>2. Из двух городов,  расстояние между которыми 560 км, одновременно навстречу друг другу выехали автомобиль со скоростью a км/ч и мотоцикл со скоростью b км/ч. Через сколько часов они встретятся? (нужно показать целочисленное деление)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4A7A0B8-A716-4222-A1A2-872CE6BC0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61D1D-BBE6-482A-A164-B668691C12B8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2387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F82FA7-0DD1-42EF-9A70-9F4278A99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Решение: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213D632-0A23-4941-AC8C-3A44F19EF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61D1D-BBE6-482A-A164-B668691C12B8}" type="slidenum">
              <a:rPr lang="ru-RU" smtClean="0"/>
              <a:t>8</a:t>
            </a:fld>
            <a:endParaRPr lang="ru-RU"/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8436128A-A287-4FBB-9A3C-AD3DC2381C43}"/>
              </a:ext>
            </a:extLst>
          </p:cNvPr>
          <p:cNvSpPr txBox="1">
            <a:spLocks/>
          </p:cNvSpPr>
          <p:nvPr/>
        </p:nvSpPr>
        <p:spPr>
          <a:xfrm>
            <a:off x="680720" y="2583180"/>
            <a:ext cx="8432800" cy="39790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ru-RU" sz="2800" dirty="0"/>
              <a:t>Начало</a:t>
            </a:r>
          </a:p>
          <a:p>
            <a:pPr>
              <a:lnSpc>
                <a:spcPct val="150000"/>
              </a:lnSpc>
            </a:pPr>
            <a:r>
              <a:rPr lang="ru-RU" sz="2800" dirty="0"/>
              <a:t>Вводим </a:t>
            </a:r>
            <a:r>
              <a:rPr lang="en-US" sz="2800" dirty="0"/>
              <a:t>a, b</a:t>
            </a:r>
            <a:endParaRPr lang="ru-RU" sz="2800" dirty="0"/>
          </a:p>
          <a:p>
            <a:pPr>
              <a:lnSpc>
                <a:spcPct val="150000"/>
              </a:lnSpc>
            </a:pPr>
            <a:r>
              <a:rPr lang="ru-RU" sz="2800" dirty="0"/>
              <a:t>Считаем время встречи по формуле</a:t>
            </a:r>
          </a:p>
          <a:p>
            <a:pPr>
              <a:lnSpc>
                <a:spcPct val="150000"/>
              </a:lnSpc>
            </a:pPr>
            <a:r>
              <a:rPr lang="ru-RU" sz="2800" dirty="0"/>
              <a:t>Выводим время</a:t>
            </a:r>
          </a:p>
          <a:p>
            <a:pPr>
              <a:lnSpc>
                <a:spcPct val="150000"/>
              </a:lnSpc>
            </a:pPr>
            <a:r>
              <a:rPr lang="ru-RU" sz="2800" dirty="0"/>
              <a:t>Конец</a:t>
            </a:r>
            <a:endParaRPr lang="en-US" sz="2800" dirty="0"/>
          </a:p>
          <a:p>
            <a:pPr algn="just">
              <a:lnSpc>
                <a:spcPct val="150000"/>
              </a:lnSpc>
            </a:pPr>
            <a:endParaRPr lang="ru-RU" sz="2800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5149CDE-6327-493C-B335-2A08A5A83A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09293" y="2450874"/>
            <a:ext cx="1686493" cy="4111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2961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вет директоров">
  <a:themeElements>
    <a:clrScheme name="Совет директоров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Совет директоров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вет директоров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40</TotalTime>
  <Words>244</Words>
  <Application>Microsoft Office PowerPoint</Application>
  <PresentationFormat>Широкоэкранный</PresentationFormat>
  <Paragraphs>41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Wingdings 3</vt:lpstr>
      <vt:lpstr>Совет директоров</vt:lpstr>
      <vt:lpstr>Блок схема.  Линейный алгоритм</vt:lpstr>
      <vt:lpstr>Линейный алгоритм. Определение.</vt:lpstr>
      <vt:lpstr>Блок схема. Основные фигуры</vt:lpstr>
      <vt:lpstr>Арифметические операции</vt:lpstr>
      <vt:lpstr>Практика:</vt:lpstr>
      <vt:lpstr>Решение:</vt:lpstr>
      <vt:lpstr>Практика:</vt:lpstr>
      <vt:lpstr>Решение: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Блок схема.  Линейный алгоритм</dc:title>
  <dc:creator>lain -</dc:creator>
  <cp:lastModifiedBy>lain -</cp:lastModifiedBy>
  <cp:revision>9</cp:revision>
  <dcterms:created xsi:type="dcterms:W3CDTF">2024-11-04T08:58:42Z</dcterms:created>
  <dcterms:modified xsi:type="dcterms:W3CDTF">2024-11-04T09:39:09Z</dcterms:modified>
</cp:coreProperties>
</file>