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7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1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01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417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5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89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95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39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68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5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28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32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8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41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4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7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1E78B89-3061-4B5A-A66C-16A6C1EB74C6}" type="datetimeFigureOut">
              <a:rPr lang="ru-RU" smtClean="0"/>
              <a:t>05.12.2024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FBA1CBC-544D-466E-89F1-FCAAD4E081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5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7D122-2688-4E63-8E2A-8F5546038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901" y="1036049"/>
            <a:ext cx="10686196" cy="32208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800" dirty="0"/>
              <a:t>Информация. </a:t>
            </a:r>
            <a:br>
              <a:rPr lang="ru-RU" sz="4800" dirty="0"/>
            </a:br>
            <a:r>
              <a:rPr lang="ru-RU" sz="4800" dirty="0"/>
              <a:t>Информационные процессы.</a:t>
            </a:r>
            <a:br>
              <a:rPr lang="ru-RU" sz="4800" dirty="0"/>
            </a:br>
            <a:r>
              <a:rPr lang="ru-RU" sz="4400" dirty="0"/>
              <a:t>Единицы измерения информации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91BC14-07A5-4A99-817F-CBFDED9ED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853" y="5727471"/>
            <a:ext cx="7420293" cy="598515"/>
          </a:xfrm>
        </p:spPr>
        <p:txBody>
          <a:bodyPr>
            <a:normAutofit/>
          </a:bodyPr>
          <a:lstStyle/>
          <a:p>
            <a:r>
              <a:rPr lang="ru-RU" sz="2400" cap="none" dirty="0"/>
              <a:t>	Севостьянов Александр Олегович 2024 год</a:t>
            </a:r>
          </a:p>
        </p:txBody>
      </p:sp>
    </p:spTree>
    <p:extLst>
      <p:ext uri="{BB962C8B-B14F-4D97-AF65-F5344CB8AC3E}">
        <p14:creationId xmlns:p14="http://schemas.microsoft.com/office/powerpoint/2010/main" val="233829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8C5298-7769-4FDC-AC8E-226E271C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Единицы измерения информации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4F568ED1-1102-4166-A653-66510EA9C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624" y="3244362"/>
                <a:ext cx="3956539" cy="3305908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ru-RU" sz="2400" b="1" dirty="0"/>
                  <a:t>Бит </a:t>
                </a:r>
                <a:r>
                  <a:rPr lang="en-US" sz="2400" dirty="0"/>
                  <a:t>[</a:t>
                </a:r>
                <a:r>
                  <a:rPr lang="en-US" sz="2400" b="1" dirty="0"/>
                  <a:t>Bi</a:t>
                </a:r>
                <a:r>
                  <a:rPr lang="en-US" sz="2400" dirty="0"/>
                  <a:t>nary digi</a:t>
                </a:r>
                <a:r>
                  <a:rPr lang="en-US" sz="2400" b="1" dirty="0"/>
                  <a:t>t</a:t>
                </a:r>
                <a:r>
                  <a:rPr lang="en-US" sz="2400" dirty="0"/>
                  <a:t>] – </a:t>
                </a:r>
                <a:r>
                  <a:rPr lang="ru-RU" sz="2400" dirty="0"/>
                  <a:t>хранит </a:t>
                </a:r>
                <a:r>
                  <a:rPr lang="ru-RU" sz="2400" b="1" dirty="0"/>
                  <a:t>два</a:t>
                </a:r>
                <a:r>
                  <a:rPr lang="ru-RU" sz="2400" dirty="0"/>
                  <a:t> состояния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2400" dirty="0"/>
                  <a:t> (наименьшая единица измерения информации)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ru-RU" sz="2400" b="1" dirty="0"/>
                  <a:t>Байт</a:t>
                </a:r>
                <a:r>
                  <a:rPr lang="ru-RU" sz="2400" dirty="0"/>
                  <a:t> – 8 Бит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/>
                        </m:ctrlPr>
                      </m:sSupPr>
                      <m:e>
                        <m:r>
                          <a:rPr lang="en-US" sz="2400" b="0" i="1" smtClean="0"/>
                          <m:t>2</m:t>
                        </m:r>
                      </m:e>
                      <m:sup>
                        <m:r>
                          <a:rPr lang="en-US" sz="2400" b="0" i="1" smtClean="0"/>
                          <m:t>8</m:t>
                        </m:r>
                      </m:sup>
                    </m:sSup>
                    <m:r>
                      <a:rPr lang="ru-RU" sz="2400" b="0" i="1" smtClean="0"/>
                      <m:t>=256</m:t>
                    </m:r>
                  </m:oMath>
                </a14:m>
                <a:r>
                  <a:rPr lang="ru-RU" sz="2400" dirty="0"/>
                  <a:t> состояний) </a:t>
                </a:r>
                <a:r>
                  <a:rPr lang="en-US" sz="2400" dirty="0"/>
                  <a:t>[</a:t>
                </a:r>
                <a:r>
                  <a:rPr lang="ru-RU" sz="2400" dirty="0"/>
                  <a:t>Символ</a:t>
                </a:r>
                <a:r>
                  <a:rPr lang="en-US" sz="2400" dirty="0"/>
                  <a:t>]</a:t>
                </a:r>
                <a:endParaRPr lang="ru-RU" sz="2400" dirty="0"/>
              </a:p>
            </p:txBody>
          </p:sp>
        </mc:Choice>
        <mc:Fallback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4F568ED1-1102-4166-A653-66510EA9C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624" y="3244362"/>
                <a:ext cx="3956539" cy="3305908"/>
              </a:xfrm>
              <a:blipFill>
                <a:blip r:embed="rId2"/>
                <a:stretch>
                  <a:fillRect l="-1231" r="-1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C8FF934-A88D-479C-9E1C-2ABCFBA1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38" y="5498123"/>
            <a:ext cx="964224" cy="9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BFD1A8-7388-433F-B476-AAC8815FFEDE}"/>
              </a:ext>
            </a:extLst>
          </p:cNvPr>
          <p:cNvSpPr/>
          <p:nvPr/>
        </p:nvSpPr>
        <p:spPr>
          <a:xfrm>
            <a:off x="6386148" y="3226777"/>
            <a:ext cx="4796204" cy="65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[</a:t>
            </a:r>
            <a:r>
              <a:rPr lang="ru-RU" sz="2800" dirty="0"/>
              <a:t>да</a:t>
            </a:r>
            <a:r>
              <a:rPr lang="en-US" sz="2800" dirty="0"/>
              <a:t>/</a:t>
            </a:r>
            <a:r>
              <a:rPr lang="ru-RU" sz="2800" dirty="0"/>
              <a:t>нет</a:t>
            </a:r>
            <a:r>
              <a:rPr lang="en-US" sz="2800" dirty="0"/>
              <a:t>]</a:t>
            </a:r>
            <a:r>
              <a:rPr lang="ru-RU" sz="2800" dirty="0"/>
              <a:t> </a:t>
            </a:r>
            <a:r>
              <a:rPr lang="en-US" sz="2800" dirty="0"/>
              <a:t>[</a:t>
            </a:r>
            <a:r>
              <a:rPr lang="ru-RU" sz="2800" dirty="0"/>
              <a:t>вкл</a:t>
            </a:r>
            <a:r>
              <a:rPr lang="en-US" sz="2800" dirty="0"/>
              <a:t>/</a:t>
            </a:r>
            <a:r>
              <a:rPr lang="ru-RU" sz="2800" dirty="0"/>
              <a:t>выкл</a:t>
            </a:r>
            <a:r>
              <a:rPr lang="en-US" sz="2800" dirty="0"/>
              <a:t>]</a:t>
            </a:r>
            <a:r>
              <a:rPr lang="ru-RU" sz="2800" dirty="0"/>
              <a:t> </a:t>
            </a:r>
            <a:r>
              <a:rPr lang="en-US" sz="2800" dirty="0"/>
              <a:t>[</a:t>
            </a:r>
            <a:r>
              <a:rPr lang="ru-RU" sz="2800" dirty="0"/>
              <a:t>1</a:t>
            </a:r>
            <a:r>
              <a:rPr lang="en-US" sz="2800" dirty="0"/>
              <a:t>/</a:t>
            </a:r>
            <a:r>
              <a:rPr lang="ru-RU" sz="2800" dirty="0"/>
              <a:t>0</a:t>
            </a:r>
            <a:r>
              <a:rPr lang="en-US" sz="2800" dirty="0"/>
              <a:t>]</a:t>
            </a:r>
            <a:endParaRPr lang="ru-RU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C50763-96FB-4671-9461-3B435199DE98}"/>
              </a:ext>
            </a:extLst>
          </p:cNvPr>
          <p:cNvSpPr/>
          <p:nvPr/>
        </p:nvSpPr>
        <p:spPr>
          <a:xfrm>
            <a:off x="5847388" y="2374978"/>
            <a:ext cx="5873724" cy="576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Примерный объем информации: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C49D53EF-7AE0-4CA7-8A7E-31906F1511E3}"/>
              </a:ext>
            </a:extLst>
          </p:cNvPr>
          <p:cNvSpPr txBox="1">
            <a:spLocks/>
          </p:cNvSpPr>
          <p:nvPr/>
        </p:nvSpPr>
        <p:spPr>
          <a:xfrm>
            <a:off x="659424" y="2374978"/>
            <a:ext cx="4633546" cy="57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Единица измерения: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018148EA-84BD-4680-B2C4-F96E29D2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91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432BDB1-442A-45AD-A83D-2847CAD31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424" y="3408298"/>
                <a:ext cx="5436576" cy="3331307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ru-RU" sz="2000" b="1" dirty="0"/>
                  <a:t>Килобайт</a:t>
                </a:r>
                <a:r>
                  <a:rPr lang="ru-RU" sz="2000" dirty="0"/>
                  <a:t> </a:t>
                </a:r>
                <a:r>
                  <a:rPr lang="en-US" sz="2000" dirty="0"/>
                  <a:t>[</a:t>
                </a:r>
                <a:r>
                  <a:rPr lang="ru-RU" sz="2000" dirty="0"/>
                  <a:t>Кб</a:t>
                </a:r>
                <a:r>
                  <a:rPr lang="en-US" sz="2000" dirty="0"/>
                  <a:t>]</a:t>
                </a:r>
                <a:r>
                  <a:rPr lang="ru-RU" sz="2000" dirty="0"/>
                  <a:t> = 1024 Байта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2</m:t>
                        </m:r>
                      </m:e>
                      <m:sup>
                        <m:r>
                          <a:rPr lang="en-US" sz="2000" i="1"/>
                          <m:t>10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Байт </a:t>
                </a:r>
                <a:r>
                  <a:rPr lang="en-US" sz="2000" dirty="0"/>
                  <a:t>[</a:t>
                </a:r>
                <a:r>
                  <a:rPr lang="ru-RU" sz="2000" dirty="0"/>
                  <a:t>Полстраницы текста</a:t>
                </a:r>
                <a:r>
                  <a:rPr lang="en-US" sz="2000" dirty="0"/>
                  <a:t>]</a:t>
                </a:r>
                <a:r>
                  <a:rPr lang="ru-RU" sz="2000" dirty="0"/>
                  <a:t> </a:t>
                </a:r>
              </a:p>
              <a:p>
                <a:pPr algn="just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ru-RU" sz="2000" b="1" dirty="0"/>
                  <a:t>Мегабайт</a:t>
                </a:r>
                <a:r>
                  <a:rPr lang="ru-RU" sz="2000" dirty="0"/>
                  <a:t> </a:t>
                </a:r>
                <a:r>
                  <a:rPr lang="en-US" sz="2000" dirty="0"/>
                  <a:t>[</a:t>
                </a:r>
                <a:r>
                  <a:rPr lang="ru-RU" sz="2000" dirty="0"/>
                  <a:t>Мб</a:t>
                </a:r>
                <a:r>
                  <a:rPr lang="en-US" sz="2000" dirty="0"/>
                  <a:t>]</a:t>
                </a:r>
                <a:r>
                  <a:rPr lang="ru-RU" sz="2000" dirty="0"/>
                  <a:t> = 1024 Кб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2</m:t>
                        </m:r>
                      </m:e>
                      <m:sup>
                        <m:r>
                          <a:rPr lang="en-US" sz="2000" i="1"/>
                          <m:t>20</m:t>
                        </m:r>
                      </m:sup>
                    </m:sSup>
                  </m:oMath>
                </a14:m>
                <a:r>
                  <a:rPr lang="ru-RU" sz="2000" dirty="0"/>
                  <a:t> Байт</a:t>
                </a:r>
              </a:p>
              <a:p>
                <a:pPr marL="0" indent="0" algn="just">
                  <a:lnSpc>
                    <a:spcPct val="200000"/>
                  </a:lnSpc>
                  <a:buNone/>
                </a:pPr>
                <a:r>
                  <a:rPr lang="ru-RU" sz="2000" dirty="0"/>
                  <a:t>	</a:t>
                </a:r>
                <a:r>
                  <a:rPr lang="en-US" sz="2000" dirty="0"/>
                  <a:t>[</a:t>
                </a:r>
                <a:r>
                  <a:rPr lang="ru-RU" sz="2000" dirty="0"/>
                  <a:t>Книга</a:t>
                </a:r>
                <a:r>
                  <a:rPr lang="en-US" sz="2000" dirty="0"/>
                  <a:t>]</a:t>
                </a:r>
                <a:endParaRPr lang="ru-RU" sz="20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432BDB1-442A-45AD-A83D-2847CAD31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424" y="3408298"/>
                <a:ext cx="5436576" cy="3331307"/>
              </a:xfrm>
              <a:blipFill>
                <a:blip r:embed="rId2"/>
                <a:stretch>
                  <a:fillRect l="-448" r="-1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BBA31B-1511-4E39-A61B-5F69C7F2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ru-RU" dirty="0"/>
              <a:t>Единицы измерения информации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997A35-991B-402C-81B2-44E430CA9E9C}"/>
              </a:ext>
            </a:extLst>
          </p:cNvPr>
          <p:cNvSpPr/>
          <p:nvPr/>
        </p:nvSpPr>
        <p:spPr>
          <a:xfrm>
            <a:off x="5847388" y="2374978"/>
            <a:ext cx="5873724" cy="576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Примерный объем информации: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41EA7D4C-7560-48F1-8755-2AE1AB044BB7}"/>
              </a:ext>
            </a:extLst>
          </p:cNvPr>
          <p:cNvSpPr txBox="1">
            <a:spLocks/>
          </p:cNvSpPr>
          <p:nvPr/>
        </p:nvSpPr>
        <p:spPr>
          <a:xfrm>
            <a:off x="659424" y="2374978"/>
            <a:ext cx="4633546" cy="57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Единица измерения: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209C9C7B-0F6C-4DF3-910F-11594337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11</a:t>
            </a:fld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62ADBC2D-CBAA-4403-8ACA-79D61D86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71" y="3216617"/>
            <a:ext cx="1978269" cy="13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89236D-5BE9-4078-ACC0-EF8576845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533" y="4862707"/>
            <a:ext cx="1968348" cy="14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7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432BDB1-442A-45AD-A83D-2847CAD31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424" y="3429000"/>
                <a:ext cx="4958861" cy="34163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ru-RU" sz="2000" b="1" dirty="0"/>
                  <a:t>Гигабайт </a:t>
                </a:r>
                <a:r>
                  <a:rPr lang="en-US" sz="2000" dirty="0"/>
                  <a:t>[</a:t>
                </a:r>
                <a:r>
                  <a:rPr lang="ru-RU" sz="2000" dirty="0"/>
                  <a:t>Гб</a:t>
                </a:r>
                <a:r>
                  <a:rPr lang="en-US" sz="2000" dirty="0"/>
                  <a:t>]</a:t>
                </a:r>
                <a:r>
                  <a:rPr lang="ru-RU" sz="2000" dirty="0"/>
                  <a:t> = 1024 Мб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2</m:t>
                        </m:r>
                      </m:e>
                      <m:sup>
                        <m:r>
                          <a:rPr lang="en-US" sz="2000" i="1"/>
                          <m:t>30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:r>
                  <a:rPr lang="ru-RU" sz="2000" dirty="0"/>
                  <a:t>Байт </a:t>
                </a:r>
              </a:p>
              <a:p>
                <a:pPr marL="0" indent="0" algn="just">
                  <a:lnSpc>
                    <a:spcPct val="200000"/>
                  </a:lnSpc>
                  <a:buNone/>
                </a:pPr>
                <a:r>
                  <a:rPr lang="ru-RU" sz="2000" dirty="0"/>
                  <a:t>	</a:t>
                </a:r>
                <a:r>
                  <a:rPr lang="en-US" sz="2000" dirty="0"/>
                  <a:t>[</a:t>
                </a:r>
                <a:r>
                  <a:rPr lang="ru-RU" sz="2000" dirty="0"/>
                  <a:t>Книжный шкаф</a:t>
                </a:r>
                <a:r>
                  <a:rPr lang="en-US" sz="2000" dirty="0"/>
                  <a:t>]</a:t>
                </a:r>
                <a:endParaRPr lang="ru-RU" sz="2000" dirty="0"/>
              </a:p>
              <a:p>
                <a:pPr algn="just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ru-RU" sz="2000" b="1" dirty="0"/>
                  <a:t>Терабайт </a:t>
                </a:r>
                <a:r>
                  <a:rPr lang="en-US" sz="2000" dirty="0"/>
                  <a:t>[</a:t>
                </a:r>
                <a:r>
                  <a:rPr lang="ru-RU" sz="2000" dirty="0"/>
                  <a:t>Тб</a:t>
                </a:r>
                <a:r>
                  <a:rPr lang="en-US" sz="2000" dirty="0"/>
                  <a:t>]</a:t>
                </a:r>
                <a:r>
                  <a:rPr lang="ru-RU" sz="2000" dirty="0"/>
                  <a:t> = 1024 Гб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2</m:t>
                        </m:r>
                      </m:e>
                      <m:sup>
                        <m:r>
                          <a:rPr lang="en-US" sz="2000" i="1"/>
                          <m:t>40</m:t>
                        </m:r>
                      </m:sup>
                    </m:sSup>
                  </m:oMath>
                </a14:m>
                <a:r>
                  <a:rPr lang="ru-RU" sz="2000" b="1" dirty="0"/>
                  <a:t> </a:t>
                </a:r>
                <a:r>
                  <a:rPr lang="ru-RU" sz="2000" dirty="0"/>
                  <a:t>Байт </a:t>
                </a:r>
              </a:p>
              <a:p>
                <a:pPr marL="0" indent="0" algn="just">
                  <a:lnSpc>
                    <a:spcPct val="200000"/>
                  </a:lnSpc>
                  <a:buNone/>
                </a:pPr>
                <a:r>
                  <a:rPr lang="ru-RU" sz="2000" dirty="0"/>
                  <a:t>	</a:t>
                </a:r>
                <a:r>
                  <a:rPr lang="en-US" sz="2000" dirty="0"/>
                  <a:t>[</a:t>
                </a:r>
                <a:r>
                  <a:rPr lang="ru-RU" sz="2000" dirty="0"/>
                  <a:t>Библиотека</a:t>
                </a:r>
                <a:r>
                  <a:rPr lang="en-US" sz="2000" dirty="0"/>
                  <a:t>]</a:t>
                </a:r>
                <a:endParaRPr lang="ru-RU" sz="2000" b="1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432BDB1-442A-45AD-A83D-2847CAD31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424" y="3429000"/>
                <a:ext cx="4958861" cy="3416300"/>
              </a:xfrm>
              <a:blipFill>
                <a:blip r:embed="rId3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BBA31B-1511-4E39-A61B-5F69C7F2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ru-RU" dirty="0"/>
              <a:t>Единицы измерения информации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997A35-991B-402C-81B2-44E430CA9E9C}"/>
              </a:ext>
            </a:extLst>
          </p:cNvPr>
          <p:cNvSpPr/>
          <p:nvPr/>
        </p:nvSpPr>
        <p:spPr>
          <a:xfrm>
            <a:off x="5847388" y="2374978"/>
            <a:ext cx="5873724" cy="576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Примерный объем информации: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41EA7D4C-7560-48F1-8755-2AE1AB044BB7}"/>
              </a:ext>
            </a:extLst>
          </p:cNvPr>
          <p:cNvSpPr txBox="1">
            <a:spLocks/>
          </p:cNvSpPr>
          <p:nvPr/>
        </p:nvSpPr>
        <p:spPr>
          <a:xfrm>
            <a:off x="659424" y="2374978"/>
            <a:ext cx="4633546" cy="57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Единица измерения: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59C91934-546C-465A-B402-F36B3F1B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12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B6B3EE-3F5C-457D-AD95-71DDC12C6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2" y="4726255"/>
            <a:ext cx="3737338" cy="2119046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EA1A877-42F6-4C5E-92EA-98B259D21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11888"/>
              </p:ext>
            </p:extLst>
          </p:nvPr>
        </p:nvGraphicFramePr>
        <p:xfrm>
          <a:off x="92075" y="92075"/>
          <a:ext cx="43815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Объект упаковщика для оболочки" showAsIcon="1" r:id="rId5" imgW="4381465" imgH="517956" progId="Package">
                  <p:embed/>
                </p:oleObj>
              </mc:Choice>
              <mc:Fallback>
                <p:oleObj name="Объект упаковщика для оболочки" showAsIcon="1" r:id="rId5" imgW="4381465" imgH="51795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3815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8B6C06-9AC2-4CA8-B4F3-E2373EB13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9050" y="2838573"/>
            <a:ext cx="2868822" cy="17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8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56B4D-7E4A-42E0-B0FA-5FAA0969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773189" cy="706964"/>
          </a:xfrm>
        </p:spPr>
        <p:txBody>
          <a:bodyPr/>
          <a:lstStyle/>
          <a:p>
            <a:r>
              <a:rPr lang="ru-RU" dirty="0"/>
              <a:t>Информация. Информатика. 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F07E6-D814-4297-9604-A00FB0A4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10" y="2726330"/>
            <a:ext cx="11382233" cy="34163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4000" dirty="0"/>
              <a:t>Информация – сведения, данные.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4000" dirty="0"/>
              <a:t>Информатика – наука об информации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B91C2F-5E89-497A-81F2-79B47D32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1D1D-BBE6-482A-A164-B668691C12B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9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BE471D-C2E3-43D1-AC0E-4B2E4A47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531243" cy="706964"/>
          </a:xfrm>
        </p:spPr>
        <p:txBody>
          <a:bodyPr/>
          <a:lstStyle/>
          <a:p>
            <a:r>
              <a:rPr lang="ru-RU" dirty="0"/>
              <a:t>Как человек получает информацию?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B0D9F61-9DCA-4FE4-A48D-B343BE08C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504" y="2603499"/>
            <a:ext cx="4825158" cy="34163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Орган 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AADF38-0286-4B8D-A341-F869826CF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705784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Тип информации: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4000" dirty="0"/>
              <a:t>Зрительная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4000" dirty="0"/>
              <a:t>Слуховая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67895EF-3EF8-4918-9A67-5AA06528D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2" b="22469"/>
          <a:stretch/>
        </p:blipFill>
        <p:spPr bwMode="auto">
          <a:xfrm>
            <a:off x="595434" y="3429000"/>
            <a:ext cx="2094649" cy="11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E873749-E33C-4A02-A3CF-3F19510F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4" y="4780760"/>
            <a:ext cx="1361238" cy="13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>
            <a:extLst>
              <a:ext uri="{FF2B5EF4-FFF2-40B4-BE49-F238E27FC236}">
                <a16:creationId xmlns:a16="http://schemas.microsoft.com/office/drawing/2014/main" id="{5C89F495-B1D8-422C-A5B4-2692773D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6892" y="4781708"/>
            <a:ext cx="1637450" cy="13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74463254-B25E-41BD-BE92-3A824D7A0C80}"/>
              </a:ext>
            </a:extLst>
          </p:cNvPr>
          <p:cNvSpPr txBox="1">
            <a:spLocks/>
          </p:cNvSpPr>
          <p:nvPr/>
        </p:nvSpPr>
        <p:spPr>
          <a:xfrm>
            <a:off x="3238930" y="2603500"/>
            <a:ext cx="5705784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Чувство:</a:t>
            </a:r>
          </a:p>
          <a:p>
            <a:pPr marL="0" indent="0">
              <a:lnSpc>
                <a:spcPct val="200000"/>
              </a:lnSpc>
              <a:buFont typeface="Wingdings 3" charset="2"/>
              <a:buNone/>
            </a:pPr>
            <a:r>
              <a:rPr lang="ru-RU" sz="4000" dirty="0"/>
              <a:t>Зрение</a:t>
            </a:r>
          </a:p>
          <a:p>
            <a:pPr marL="0" indent="0">
              <a:lnSpc>
                <a:spcPct val="200000"/>
              </a:lnSpc>
              <a:buFont typeface="Wingdings 3" charset="2"/>
              <a:buNone/>
            </a:pPr>
            <a:r>
              <a:rPr lang="ru-RU" sz="4000" dirty="0"/>
              <a:t>Слух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ED5A1344-44FE-4BFD-8022-70BA6AE5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28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BE471D-C2E3-43D1-AC0E-4B2E4A47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531243" cy="706964"/>
          </a:xfrm>
        </p:spPr>
        <p:txBody>
          <a:bodyPr/>
          <a:lstStyle/>
          <a:p>
            <a:r>
              <a:rPr lang="ru-RU" dirty="0"/>
              <a:t>Как человек получает информацию?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B0D9F61-9DCA-4FE4-A48D-B343BE08C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504" y="2603499"/>
            <a:ext cx="4825158" cy="34163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Орган 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AADF38-0286-4B8D-A341-F869826CF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705784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Тип информации: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4000" dirty="0"/>
              <a:t>Обонятельная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4000" dirty="0"/>
              <a:t>Осязательная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74463254-B25E-41BD-BE92-3A824D7A0C80}"/>
              </a:ext>
            </a:extLst>
          </p:cNvPr>
          <p:cNvSpPr txBox="1">
            <a:spLocks/>
          </p:cNvSpPr>
          <p:nvPr/>
        </p:nvSpPr>
        <p:spPr>
          <a:xfrm>
            <a:off x="3238930" y="2603500"/>
            <a:ext cx="5705784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Чувство:</a:t>
            </a:r>
          </a:p>
          <a:p>
            <a:pPr marL="0" indent="0">
              <a:lnSpc>
                <a:spcPct val="200000"/>
              </a:lnSpc>
              <a:buFont typeface="Wingdings 3" charset="2"/>
              <a:buNone/>
            </a:pPr>
            <a:r>
              <a:rPr lang="ru-RU" sz="4000" dirty="0"/>
              <a:t>Обоняние</a:t>
            </a:r>
          </a:p>
          <a:p>
            <a:pPr marL="0" indent="0">
              <a:lnSpc>
                <a:spcPct val="200000"/>
              </a:lnSpc>
              <a:buFont typeface="Wingdings 3" charset="2"/>
              <a:buNone/>
            </a:pPr>
            <a:r>
              <a:rPr lang="ru-RU" sz="4000" dirty="0"/>
              <a:t>Осязание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ED5A1344-44FE-4BFD-8022-70BA6AE5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4</a:t>
            </a:fld>
            <a:endParaRPr lang="ru-RU" dirty="0"/>
          </a:p>
        </p:txBody>
      </p:sp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38BA49FD-2D59-4970-B9D3-01A7D5CA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48" y="3429000"/>
            <a:ext cx="1146832" cy="12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6F33F8B1-F644-446F-A9E4-251B78EB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36" y="4820840"/>
            <a:ext cx="1005447" cy="14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icture background">
            <a:extLst>
              <a:ext uri="{FF2B5EF4-FFF2-40B4-BE49-F238E27FC236}">
                <a16:creationId xmlns:a16="http://schemas.microsoft.com/office/drawing/2014/main" id="{F60385CA-D469-4EBB-98B6-43B118B2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190" y="4820840"/>
            <a:ext cx="1005446" cy="14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5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BE471D-C2E3-43D1-AC0E-4B2E4A47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531243" cy="706964"/>
          </a:xfrm>
        </p:spPr>
        <p:txBody>
          <a:bodyPr/>
          <a:lstStyle/>
          <a:p>
            <a:r>
              <a:rPr lang="ru-RU" dirty="0"/>
              <a:t>Как человек получает информацию?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B0D9F61-9DCA-4FE4-A48D-B343BE08C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504" y="2603499"/>
            <a:ext cx="4825158" cy="34163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Орган 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AADF38-0286-4B8D-A341-F869826CF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705784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Тип информации: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ru-RU" sz="4000" dirty="0"/>
              <a:t>Вкусовая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74463254-B25E-41BD-BE92-3A824D7A0C80}"/>
              </a:ext>
            </a:extLst>
          </p:cNvPr>
          <p:cNvSpPr txBox="1">
            <a:spLocks/>
          </p:cNvSpPr>
          <p:nvPr/>
        </p:nvSpPr>
        <p:spPr>
          <a:xfrm>
            <a:off x="3238930" y="2603500"/>
            <a:ext cx="5705784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Чувство:</a:t>
            </a:r>
          </a:p>
          <a:p>
            <a:pPr marL="0" indent="0">
              <a:lnSpc>
                <a:spcPct val="300000"/>
              </a:lnSpc>
              <a:buFont typeface="Wingdings 3" charset="2"/>
              <a:buNone/>
            </a:pPr>
            <a:r>
              <a:rPr lang="ru-RU" sz="4000" dirty="0"/>
              <a:t>Вкус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ED5A1344-44FE-4BFD-8022-70BA6AE5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5</a:t>
            </a:fld>
            <a:endParaRPr lang="ru-RU" dirty="0"/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61130C87-FEBE-4173-96DD-C1FDD98D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2" y="4175172"/>
            <a:ext cx="2313542" cy="11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2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39CC8-3E06-4DD5-AEBD-BF760A6A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13631" cy="706964"/>
          </a:xfrm>
        </p:spPr>
        <p:txBody>
          <a:bodyPr/>
          <a:lstStyle/>
          <a:p>
            <a:r>
              <a:rPr lang="ru-RU" dirty="0"/>
              <a:t>Информация по форме представления: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BEB5C-0F45-4C81-88AE-463E0563C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245" y="2415655"/>
            <a:ext cx="4524351" cy="404195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4000" dirty="0"/>
              <a:t>Числовая</a:t>
            </a:r>
          </a:p>
          <a:p>
            <a:pPr>
              <a:lnSpc>
                <a:spcPct val="200000"/>
              </a:lnSpc>
            </a:pPr>
            <a:r>
              <a:rPr lang="ru-RU" sz="4000" dirty="0"/>
              <a:t>Текстовая</a:t>
            </a:r>
          </a:p>
          <a:p>
            <a:pPr>
              <a:lnSpc>
                <a:spcPct val="200000"/>
              </a:lnSpc>
            </a:pPr>
            <a:r>
              <a:rPr lang="ru-RU" sz="4000" dirty="0"/>
              <a:t>Графическая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720CAC3-41CD-41AC-9398-3A6642DBC369}"/>
              </a:ext>
            </a:extLst>
          </p:cNvPr>
          <p:cNvSpPr txBox="1">
            <a:spLocks/>
          </p:cNvSpPr>
          <p:nvPr/>
        </p:nvSpPr>
        <p:spPr>
          <a:xfrm>
            <a:off x="4718596" y="2893584"/>
            <a:ext cx="7279159" cy="3848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/>
              <a:t>Количественные характеристики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/>
              <a:t>Все что написано, на любом языке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dirty="0"/>
              <a:t>Рисунки, картины, схемы, карты 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05384BDD-8FD0-4903-8958-C5FA66C7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6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66709C-6702-454B-B9F4-EC4D69F4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процессы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4D1BB3-6758-42C6-AC9C-5F3B1037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77" y="2347415"/>
            <a:ext cx="11037046" cy="4367284"/>
          </a:xfrm>
        </p:spPr>
        <p:txBody>
          <a:bodyPr>
            <a:normAutofit/>
          </a:bodyPr>
          <a:lstStyle/>
          <a:p>
            <a:pPr>
              <a:spcBef>
                <a:spcPts val="1300"/>
              </a:spcBef>
              <a:buFont typeface="Courier New" panose="02070309020205020404" pitchFamily="49" charset="0"/>
              <a:buChar char="o"/>
            </a:pPr>
            <a:r>
              <a:rPr lang="ru-RU" sz="3600" dirty="0"/>
              <a:t>Информация проявляет себя в ходе одного из четырех информационных процессов:</a:t>
            </a:r>
          </a:p>
          <a:p>
            <a:pPr marL="742950" indent="-742950">
              <a:spcBef>
                <a:spcPts val="1300"/>
              </a:spcBef>
              <a:buFont typeface="+mj-lt"/>
              <a:buAutoNum type="arabicPeriod"/>
            </a:pPr>
            <a:r>
              <a:rPr lang="ru-RU" sz="3600" dirty="0"/>
              <a:t>Прием (получение)</a:t>
            </a:r>
          </a:p>
          <a:p>
            <a:pPr marL="742950" indent="-742950">
              <a:spcBef>
                <a:spcPts val="1300"/>
              </a:spcBef>
              <a:buFont typeface="+mj-lt"/>
              <a:buAutoNum type="arabicPeriod"/>
            </a:pPr>
            <a:r>
              <a:rPr lang="ru-RU" sz="3600" dirty="0"/>
              <a:t>Обработка (обдумывание)</a:t>
            </a:r>
          </a:p>
          <a:p>
            <a:pPr marL="742950" indent="-742950">
              <a:spcBef>
                <a:spcPts val="1300"/>
              </a:spcBef>
              <a:buFont typeface="+mj-lt"/>
              <a:buAutoNum type="arabicPeriod"/>
            </a:pPr>
            <a:r>
              <a:rPr lang="ru-RU" sz="3600" dirty="0"/>
              <a:t>Хранение (запоминание)</a:t>
            </a:r>
          </a:p>
          <a:p>
            <a:pPr marL="742950" indent="-742950">
              <a:spcBef>
                <a:spcPts val="1300"/>
              </a:spcBef>
              <a:buFont typeface="+mj-lt"/>
              <a:buAutoNum type="arabicPeriod"/>
            </a:pPr>
            <a:r>
              <a:rPr lang="ru-RU" sz="3600" dirty="0"/>
              <a:t>Передача (вывод)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2F3BB8-8DA8-4A63-B975-A229E6E6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65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3B941E4-467A-461E-94A0-6EE7659F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информации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434168-97A8-4327-B4D1-F0C7FAB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78" y="2917398"/>
            <a:ext cx="10843424" cy="3319629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3600" dirty="0"/>
              <a:t>Поиск – это </a:t>
            </a:r>
            <a:r>
              <a:rPr lang="ru-RU" sz="3600" b="1" dirty="0"/>
              <a:t>сложный</a:t>
            </a:r>
            <a:r>
              <a:rPr lang="ru-RU" sz="3600" dirty="0"/>
              <a:t> </a:t>
            </a:r>
            <a:r>
              <a:rPr lang="ru-RU" sz="3600" b="1" dirty="0"/>
              <a:t>процесс</a:t>
            </a:r>
            <a:r>
              <a:rPr lang="ru-RU" sz="3600" dirty="0"/>
              <a:t>, который </a:t>
            </a:r>
            <a:r>
              <a:rPr lang="ru-RU" sz="3600" b="1" dirty="0"/>
              <a:t>совмещает</a:t>
            </a:r>
            <a:r>
              <a:rPr lang="ru-RU" sz="3600" dirty="0"/>
              <a:t> в себе </a:t>
            </a:r>
            <a:r>
              <a:rPr lang="ru-RU" sz="3600" b="1" dirty="0"/>
              <a:t>все</a:t>
            </a:r>
            <a:r>
              <a:rPr lang="ru-RU" sz="3600" dirty="0"/>
              <a:t> информационные процессы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B483BC27-216D-4682-A3DA-9D653FC3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40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7EE54-9A86-4BBF-BEF6-67B398B2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Физические величины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D12CD-C70E-4F87-B94B-DFF897E2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391" y="2678233"/>
            <a:ext cx="6479931" cy="40434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Фундаментальные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/>
              <a:t>Определяются по </a:t>
            </a:r>
            <a:r>
              <a:rPr lang="ru-RU" sz="2800" b="1" dirty="0"/>
              <a:t>синонимам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/>
              <a:t>Примеры: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Время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Информация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6CA2FA7-C256-4390-BD0D-484E9C97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678233"/>
            <a:ext cx="6239157" cy="41929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Производные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/>
              <a:t>Определяются по </a:t>
            </a:r>
            <a:r>
              <a:rPr lang="ru-RU" sz="2800" b="1" dirty="0"/>
              <a:t>формулам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/>
              <a:t>Примеры: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Объем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Скорость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EADB058D-D443-4649-9734-B0E02645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A61D1D-BBE6-482A-A164-B668691C12B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822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109</TotalTime>
  <Words>306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Courier New</vt:lpstr>
      <vt:lpstr>Wingdings</vt:lpstr>
      <vt:lpstr>Wingdings 3</vt:lpstr>
      <vt:lpstr>Совет директоров</vt:lpstr>
      <vt:lpstr>Пакет</vt:lpstr>
      <vt:lpstr>Информация.  Информационные процессы. Единицы измерения информации</vt:lpstr>
      <vt:lpstr>Информация. Информатика. Определение</vt:lpstr>
      <vt:lpstr>Как человек получает информацию?</vt:lpstr>
      <vt:lpstr>Как человек получает информацию?</vt:lpstr>
      <vt:lpstr>Как человек получает информацию?</vt:lpstr>
      <vt:lpstr>Информация по форме представления:</vt:lpstr>
      <vt:lpstr>Информационные процессы</vt:lpstr>
      <vt:lpstr>Поиск информации</vt:lpstr>
      <vt:lpstr>Физические величины</vt:lpstr>
      <vt:lpstr>Единицы измерения информации</vt:lpstr>
      <vt:lpstr>Единицы измерения информации</vt:lpstr>
      <vt:lpstr>Единицы измерения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Информация.  Информатика</dc:title>
  <dc:creator>lain -</dc:creator>
  <cp:lastModifiedBy>lain -</cp:lastModifiedBy>
  <cp:revision>35</cp:revision>
  <dcterms:created xsi:type="dcterms:W3CDTF">2024-12-05T06:33:44Z</dcterms:created>
  <dcterms:modified xsi:type="dcterms:W3CDTF">2024-12-05T08:32:40Z</dcterms:modified>
</cp:coreProperties>
</file>